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7"/>
  </p:notesMasterIdLst>
  <p:sldIdLst>
    <p:sldId id="427" r:id="rId2"/>
    <p:sldId id="452" r:id="rId3"/>
    <p:sldId id="465" r:id="rId4"/>
    <p:sldId id="428" r:id="rId5"/>
    <p:sldId id="432" r:id="rId6"/>
    <p:sldId id="455" r:id="rId7"/>
    <p:sldId id="454" r:id="rId8"/>
    <p:sldId id="466" r:id="rId9"/>
    <p:sldId id="467" r:id="rId10"/>
    <p:sldId id="468" r:id="rId11"/>
    <p:sldId id="472" r:id="rId12"/>
    <p:sldId id="429" r:id="rId13"/>
    <p:sldId id="431" r:id="rId14"/>
    <p:sldId id="434" r:id="rId15"/>
    <p:sldId id="433" r:id="rId16"/>
    <p:sldId id="469" r:id="rId17"/>
    <p:sldId id="464" r:id="rId18"/>
    <p:sldId id="436" r:id="rId19"/>
    <p:sldId id="473" r:id="rId20"/>
    <p:sldId id="474" r:id="rId21"/>
    <p:sldId id="475" r:id="rId22"/>
    <p:sldId id="476" r:id="rId23"/>
    <p:sldId id="471" r:id="rId24"/>
    <p:sldId id="470" r:id="rId25"/>
    <p:sldId id="462" r:id="rId2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30BB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>
      <p:cViewPr varScale="1">
        <p:scale>
          <a:sx n="111" d="100"/>
          <a:sy n="111" d="100"/>
        </p:scale>
        <p:origin x="76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FBC71-6BEC-4BBC-B959-1DE0D22BCB45}" type="datetimeFigureOut">
              <a:rPr lang="en-US" smtClean="0"/>
              <a:t>1/29/2018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0B7449-66F8-4893-8CD8-00DC7FF09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40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B7449-66F8-4893-8CD8-00DC7FF0924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7271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B7449-66F8-4893-8CD8-00DC7FF0924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75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B7449-66F8-4893-8CD8-00DC7FF0924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4034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B7449-66F8-4893-8CD8-00DC7FF0924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6928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B7449-66F8-4893-8CD8-00DC7FF0924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19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B7449-66F8-4893-8CD8-00DC7FF0924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7441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B7449-66F8-4893-8CD8-00DC7FF0924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7130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B7449-66F8-4893-8CD8-00DC7FF0924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4676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B7449-66F8-4893-8CD8-00DC7FF0924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209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B7449-66F8-4893-8CD8-00DC7FF0924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0404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B7449-66F8-4893-8CD8-00DC7FF0924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367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B7449-66F8-4893-8CD8-00DC7FF0924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706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B7449-66F8-4893-8CD8-00DC7FF0924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537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B7449-66F8-4893-8CD8-00DC7FF0924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8428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B7449-66F8-4893-8CD8-00DC7FF0924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2279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B7449-66F8-4893-8CD8-00DC7FF0924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9306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B7449-66F8-4893-8CD8-00DC7FF0924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292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B7449-66F8-4893-8CD8-00DC7FF0924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35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B7449-66F8-4893-8CD8-00DC7FF0924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51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B7449-66F8-4893-8CD8-00DC7FF0924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670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B7449-66F8-4893-8CD8-00DC7FF0924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82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B7449-66F8-4893-8CD8-00DC7FF0924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985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B7449-66F8-4893-8CD8-00DC7FF0924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00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B7449-66F8-4893-8CD8-00DC7FF0924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151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0B7449-66F8-4893-8CD8-00DC7FF0924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07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922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82ABE1F-FB75-48E2-994A-1B8D6FA9B6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6273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EFEB2F-96DD-4FD5-AB07-D7239A01A2E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046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42AE9A-F53B-4889-91D2-4FB52D05E4A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604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AEBD75-5187-45BA-A1A4-D682086CEC0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545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2FBF63-40A4-4B57-BED4-39898C3C121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51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45E723-BE13-4F8F-AA50-64768A6DF5A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131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7820AB-B081-4B65-8ECD-6F2E5B4544D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417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EE5410-C929-4B76-A70E-38B7C2B21A8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316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2459A6-3C57-4DFA-86BA-2980C12A372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83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B0A545-7ECB-47FE-AB2B-D93E1AD4EA7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264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869CC5-D326-4AE1-81A4-B32AE0C4F52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135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3493EE23-4085-48C7-98BE-02B0C5981E53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19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19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0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01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0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820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20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820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20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0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8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60320" y="609600"/>
            <a:ext cx="8861472" cy="11430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Geology to Communicate Radon Potential to the Public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0128" y="2895600"/>
            <a:ext cx="886147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Bethany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Overfield, M.S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William Andrews Jr., Ph.D.</a:t>
            </a:r>
          </a:p>
          <a:p>
            <a:pPr algn="ctr"/>
            <a:r>
              <a:rPr lang="en-US" sz="16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</a:t>
            </a:r>
            <a:r>
              <a:rPr lang="en-US" sz="16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Kentucky, Kentucky Geological </a:t>
            </a:r>
            <a:r>
              <a:rPr lang="en-US" sz="16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Survey</a:t>
            </a:r>
            <a:endParaRPr lang="en-US" sz="160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Lexington, KY </a:t>
            </a:r>
            <a:endParaRPr lang="en-US" sz="1600" dirty="0" smtClean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Amanda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Wiggins, Ph.D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., Ellen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J. Hahn, Ph.D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Renee Fox, M.S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</a:t>
            </a:r>
            <a:r>
              <a:rPr lang="en-US" sz="16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Kentucky College of Nursing, </a:t>
            </a:r>
            <a:r>
              <a:rPr lang="en-US" sz="16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BREATHE</a:t>
            </a:r>
            <a:endParaRPr lang="en-US" sz="160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Lexington, </a:t>
            </a:r>
            <a:r>
              <a:rPr lang="en-US" sz="1600" dirty="0" smtClean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KY</a:t>
            </a:r>
            <a:endParaRPr lang="en-US" sz="160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672685"/>
            <a:ext cx="2200756" cy="8916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649974"/>
            <a:ext cx="2784805" cy="95029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581400" y="4970859"/>
            <a:ext cx="1676400" cy="1691269"/>
            <a:chOff x="450011" y="4839930"/>
            <a:chExt cx="1438756" cy="1525953"/>
          </a:xfrm>
        </p:grpSpPr>
        <p:sp>
          <p:nvSpPr>
            <p:cNvPr id="5" name="Rectangle 4"/>
            <p:cNvSpPr/>
            <p:nvPr/>
          </p:nvSpPr>
          <p:spPr bwMode="auto">
            <a:xfrm>
              <a:off x="457200" y="4839930"/>
              <a:ext cx="1371600" cy="1525953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/>
                <a:latin typeface="Garamond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011" y="4839930"/>
              <a:ext cx="1438756" cy="15259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386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200" y="155192"/>
            <a:ext cx="8991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Radon movement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56026" y="6183668"/>
            <a:ext cx="4579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Otton</a:t>
            </a:r>
            <a:r>
              <a:rPr lang="en-US" sz="12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James, 1992, The Geology of Radon, USGS General Interest pub</a:t>
            </a:r>
            <a:endParaRPr lang="en-US" sz="1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753097"/>
            <a:ext cx="82454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Radon can enter a home through many paths </a:t>
            </a:r>
          </a:p>
          <a:p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Groundwater often overlooked as a pathway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299033"/>
            <a:ext cx="3455903" cy="34843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07497"/>
            <a:ext cx="2738989" cy="2819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0" y="1817197"/>
            <a:ext cx="1971950" cy="396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76" y="1981200"/>
            <a:ext cx="8851660" cy="4050353"/>
          </a:xfrm>
        </p:spPr>
      </p:pic>
      <p:sp>
        <p:nvSpPr>
          <p:cNvPr id="7" name="TextBox 6"/>
          <p:cNvSpPr txBox="1"/>
          <p:nvPr/>
        </p:nvSpPr>
        <p:spPr>
          <a:xfrm>
            <a:off x="183776" y="685800"/>
            <a:ext cx="8681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Kentucky has different rock types underneath the surface. Some rocks have the potential to release more radon gas than others based on the amount of uranium in them.</a:t>
            </a:r>
          </a:p>
          <a:p>
            <a:pPr lvl="0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63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05000"/>
            <a:ext cx="8288340" cy="40312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7" name="Straight Connector 6"/>
          <p:cNvCxnSpPr/>
          <p:nvPr/>
        </p:nvCxnSpPr>
        <p:spPr>
          <a:xfrm flipV="1">
            <a:off x="4588669" y="2116931"/>
            <a:ext cx="1243012" cy="285988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4591050" y="4414838"/>
            <a:ext cx="1240631" cy="70008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483894" y="4976812"/>
            <a:ext cx="104775" cy="135731"/>
          </a:xfrm>
          <a:prstGeom prst="rect">
            <a:avLst/>
          </a:prstGeom>
          <a:noFill/>
          <a:ln w="285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146205"/>
            <a:ext cx="2423927" cy="22347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/>
          <p:cNvSpPr/>
          <p:nvPr/>
        </p:nvSpPr>
        <p:spPr>
          <a:xfrm>
            <a:off x="76200" y="155192"/>
            <a:ext cx="8991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Geologic Mapping in Kentucky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84950" y="1008460"/>
            <a:ext cx="89915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near-surface bedrock geology is mapped at a very detailed scale (1:24,000, 1 inch = 2000 ft.)</a:t>
            </a:r>
          </a:p>
          <a:p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93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5105400" y="762000"/>
            <a:ext cx="3886200" cy="472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map color represents a different geologic unit called a geologic formation</a:t>
            </a:r>
          </a:p>
          <a:p>
            <a:endParaRPr lang="en-US" sz="2400" dirty="0" smtClean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Geologic formations are made up of rock types (e.g. sandstone, limestone, shale)</a:t>
            </a:r>
          </a:p>
          <a:p>
            <a:endParaRPr lang="en-US" sz="2400" dirty="0" smtClean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Rock types have different radon potential depending on the minerals present </a:t>
            </a:r>
          </a:p>
          <a:p>
            <a:endParaRPr lang="en-US" sz="2400" dirty="0" smtClean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Kentucky radon producing rocks:</a:t>
            </a:r>
            <a:endParaRPr lang="en-US" sz="240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dark shale </a:t>
            </a: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high phosphate sedimentary rocks </a:t>
            </a:r>
            <a:br>
              <a:rPr lang="en-US" sz="2400" dirty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(</a:t>
            </a:r>
            <a: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limestone)</a:t>
            </a:r>
            <a:br>
              <a:rPr lang="en-US" sz="24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400" dirty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400" dirty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 smtClean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Rocks can serve as a source of radon and as a pathway for radon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3"/>
          <a:stretch/>
        </p:blipFill>
        <p:spPr>
          <a:xfrm>
            <a:off x="304800" y="521596"/>
            <a:ext cx="4495800" cy="5534046"/>
          </a:xfrm>
          <a:prstGeom prst="rect">
            <a:avLst/>
          </a:prstGeom>
          <a:ln w="28575">
            <a:solidFill>
              <a:schemeClr val="tx2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76200" y="155192"/>
            <a:ext cx="8991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Geologic Mapping in Kentucky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84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8600" y="729788"/>
            <a:ext cx="8532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BREATHE team acquired 60K+ residential radon test data points (short term test results)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Addresses converted to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lat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/long coordinates; duplicates eliminated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52600"/>
            <a:ext cx="8027900" cy="364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417" y="1232422"/>
            <a:ext cx="4100744" cy="18612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380083"/>
            <a:ext cx="685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60K+ data point locations intersected with geology 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2702720" y="623398"/>
            <a:ext cx="3148022" cy="189358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2700339" y="2524125"/>
            <a:ext cx="3150403" cy="10267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735" y="609600"/>
            <a:ext cx="2656483" cy="2941273"/>
          </a:xfrm>
          <a:prstGeom prst="rect">
            <a:avLst/>
          </a:prstGeom>
        </p:spPr>
      </p:pic>
      <p:sp>
        <p:nvSpPr>
          <p:cNvPr id="10" name="Right Brace 9"/>
          <p:cNvSpPr/>
          <p:nvPr/>
        </p:nvSpPr>
        <p:spPr>
          <a:xfrm>
            <a:off x="5608846" y="3633553"/>
            <a:ext cx="348117" cy="2426182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2482" y="3987528"/>
            <a:ext cx="20625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Geologic formation assigned a radon value based on data points within the formation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30" y="3633553"/>
            <a:ext cx="5339197" cy="24261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889" y="3336485"/>
            <a:ext cx="1653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Example data set: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38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28" y="2227821"/>
            <a:ext cx="8088336" cy="39216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9" y="739764"/>
            <a:ext cx="2895600" cy="1802921"/>
          </a:xfrm>
          <a:prstGeom prst="rect">
            <a:avLst/>
          </a:prstGeom>
          <a:ln w="28575">
            <a:solidFill>
              <a:schemeClr val="bg2"/>
            </a:solidFill>
          </a:ln>
        </p:spPr>
      </p:pic>
      <p:sp>
        <p:nvSpPr>
          <p:cNvPr id="8" name="Right Arrow 7"/>
          <p:cNvSpPr/>
          <p:nvPr/>
        </p:nvSpPr>
        <p:spPr bwMode="auto">
          <a:xfrm rot="2540580">
            <a:off x="1330996" y="2300369"/>
            <a:ext cx="978408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" y="155192"/>
            <a:ext cx="8991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Created a statewide radon potential map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24200" y="1005198"/>
            <a:ext cx="52560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Much more detailed than county-level maps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Show considerable variation within counties</a:t>
            </a:r>
          </a:p>
        </p:txBody>
      </p:sp>
    </p:spTree>
    <p:extLst>
      <p:ext uri="{BB962C8B-B14F-4D97-AF65-F5344CB8AC3E}">
        <p14:creationId xmlns:p14="http://schemas.microsoft.com/office/powerpoint/2010/main" val="374703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22587"/>
            <a:ext cx="1762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Christian County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37755" y="258339"/>
            <a:ext cx="1921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Edmonson County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65831" y="443005"/>
            <a:ext cx="20011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EPA county-level maps</a:t>
            </a:r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7" r="22525"/>
          <a:stretch/>
        </p:blipFill>
        <p:spPr>
          <a:xfrm>
            <a:off x="365381" y="3426547"/>
            <a:ext cx="2085975" cy="26652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115" y="3589638"/>
            <a:ext cx="2696896" cy="23285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530" y="4495800"/>
            <a:ext cx="2056515" cy="1067976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519616" y="5709990"/>
            <a:ext cx="2032736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KGS geology-based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aps</a:t>
            </a:r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283" y="2347153"/>
            <a:ext cx="1353286" cy="777048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389" y="627671"/>
            <a:ext cx="2534348" cy="2132633"/>
          </a:xfrm>
          <a:prstGeom prst="rect">
            <a:avLst/>
          </a:prstGeom>
        </p:spPr>
      </p:pic>
      <p:sp>
        <p:nvSpPr>
          <p:cNvPr id="14" name="Down Arrow 13"/>
          <p:cNvSpPr/>
          <p:nvPr/>
        </p:nvSpPr>
        <p:spPr>
          <a:xfrm>
            <a:off x="7315200" y="2882105"/>
            <a:ext cx="438150" cy="61329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97" y="619268"/>
            <a:ext cx="1716390" cy="2346376"/>
          </a:xfrm>
          <a:prstGeom prst="rect">
            <a:avLst/>
          </a:prstGeom>
        </p:spPr>
      </p:pic>
      <p:sp>
        <p:nvSpPr>
          <p:cNvPr id="16" name="Down Arrow 15"/>
          <p:cNvSpPr/>
          <p:nvPr/>
        </p:nvSpPr>
        <p:spPr>
          <a:xfrm>
            <a:off x="1126221" y="2935948"/>
            <a:ext cx="408075" cy="65369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636" y="741022"/>
            <a:ext cx="2401502" cy="14952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1666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19" y="831415"/>
            <a:ext cx="3812770" cy="4927185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73" y="824589"/>
            <a:ext cx="3817306" cy="4934011"/>
          </a:xfrm>
          <a:prstGeom prst="rect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7" name="Oval 6"/>
          <p:cNvSpPr/>
          <p:nvPr/>
        </p:nvSpPr>
        <p:spPr>
          <a:xfrm>
            <a:off x="461828" y="3973605"/>
            <a:ext cx="1636805" cy="508959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00" y="5376111"/>
            <a:ext cx="3038899" cy="1171739"/>
          </a:xfrm>
          <a:prstGeom prst="rect">
            <a:avLst/>
          </a:prstGeom>
          <a:ln>
            <a:solidFill>
              <a:schemeClr val="bg2"/>
            </a:solidFill>
          </a:ln>
        </p:spPr>
      </p:pic>
      <p:cxnSp>
        <p:nvCxnSpPr>
          <p:cNvPr id="9" name="Straight Connector 8"/>
          <p:cNvCxnSpPr>
            <a:stCxn id="7" idx="2"/>
          </p:cNvCxnSpPr>
          <p:nvPr/>
        </p:nvCxnSpPr>
        <p:spPr>
          <a:xfrm>
            <a:off x="461828" y="4228085"/>
            <a:ext cx="1071272" cy="1148026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7" idx="6"/>
          </p:cNvCxnSpPr>
          <p:nvPr/>
        </p:nvCxnSpPr>
        <p:spPr>
          <a:xfrm>
            <a:off x="2098633" y="4228085"/>
            <a:ext cx="2473366" cy="1148026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6199" y="271975"/>
            <a:ext cx="8991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Produced 120 county-based infographics for general public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05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61"/>
          <a:stretch/>
        </p:blipFill>
        <p:spPr>
          <a:xfrm>
            <a:off x="1295400" y="1676400"/>
            <a:ext cx="4555768" cy="41783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394427"/>
            <a:ext cx="2372727" cy="3066240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9893"/>
            <a:ext cx="2372727" cy="3066838"/>
          </a:xfrm>
          <a:prstGeom prst="rect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</p:pic>
      <p:cxnSp>
        <p:nvCxnSpPr>
          <p:cNvPr id="8" name="Straight Arrow Connector 7"/>
          <p:cNvCxnSpPr/>
          <p:nvPr/>
        </p:nvCxnSpPr>
        <p:spPr bwMode="auto">
          <a:xfrm flipV="1">
            <a:off x="3810000" y="3394428"/>
            <a:ext cx="2209800" cy="2091972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95032" y="661689"/>
            <a:ext cx="45184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Current maps available on the web by county.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32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5"/>
          <p:cNvSpPr>
            <a:spLocks noGrp="1"/>
          </p:cNvSpPr>
          <p:nvPr>
            <p:ph idx="1"/>
          </p:nvPr>
        </p:nvSpPr>
        <p:spPr>
          <a:xfrm>
            <a:off x="380999" y="1371600"/>
            <a:ext cx="7886701" cy="3284254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Collaboration between Kentucky Geological Survey and UK College of Nursing</a:t>
            </a:r>
          </a:p>
          <a:p>
            <a:pPr marL="0" indent="0">
              <a:buNone/>
            </a:pPr>
            <a:endParaRPr lang="en-US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geology of radon</a:t>
            </a:r>
          </a:p>
          <a:p>
            <a:pPr marL="0" indent="0">
              <a:buNone/>
            </a:pP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Creation of Radon Potential Maps</a:t>
            </a:r>
          </a:p>
          <a:p>
            <a:pPr marL="0" indent="0">
              <a:buNone/>
            </a:pP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Role of geology in assessing radon potential</a:t>
            </a:r>
          </a:p>
          <a:p>
            <a:pPr marL="0" indent="0">
              <a:buNone/>
            </a:pP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 work</a:t>
            </a: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800" i="1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1800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0999" y="467118"/>
            <a:ext cx="70360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Outline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17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24891"/>
            <a:ext cx="8305800" cy="49711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142" y="165150"/>
            <a:ext cx="8368188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We wanted an interactive way for folks to look at the data that could easily be updated:</a:t>
            </a: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Kentucky Radon Potential online mapping service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11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33400" y="1066800"/>
            <a:ext cx="7368362" cy="4876800"/>
            <a:chOff x="457200" y="304800"/>
            <a:chExt cx="7368362" cy="48768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60"/>
            <a:stretch/>
          </p:blipFill>
          <p:spPr>
            <a:xfrm>
              <a:off x="533400" y="304800"/>
              <a:ext cx="7292162" cy="4876800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 bwMode="auto">
            <a:xfrm>
              <a:off x="457200" y="1981200"/>
              <a:ext cx="381000" cy="304800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777" y="1676400"/>
            <a:ext cx="1909687" cy="23529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" y="190987"/>
            <a:ext cx="64781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Using the “information (i)” icon, a dialog box is returned with data. </a:t>
            </a: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The first page links to the static county infographic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90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914400"/>
            <a:ext cx="6400800" cy="53858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8064" y="152400"/>
            <a:ext cx="848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The second page of the dialog box offers information about geology, the number of radon test results in the geologic formation, along with the min, max, and q3 values.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62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66815"/>
            <a:ext cx="7010400" cy="31382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79827" y="4724400"/>
            <a:ext cx="845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Do KY limestones have different chemical compositions (levels of Uranium) or is high radon in MS limestones due to fractures\karst topography? Or both?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304800"/>
            <a:ext cx="830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Important questions about geologic control on radon source in Kentucky:</a:t>
            </a:r>
          </a:p>
        </p:txBody>
      </p:sp>
    </p:spTree>
    <p:extLst>
      <p:ext uri="{BB962C8B-B14F-4D97-AF65-F5344CB8AC3E}">
        <p14:creationId xmlns:p14="http://schemas.microsoft.com/office/powerpoint/2010/main" val="2076408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1019" y="4188338"/>
            <a:ext cx="88280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Validate radon potential maps with new data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-Acquire equipment to take soil-gas samples to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verify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county maps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Assess radon in groundwater</a:t>
            </a:r>
          </a:p>
          <a:p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Make the online Kentucky Radon Potential mapping service more robust and interactive.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1019" y="1636083"/>
            <a:ext cx="85033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Continue making radon potential maps using new data sources.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-long term tests vs. short term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tests ( WE CAN ALWAYS USE MORE DATA!)</a:t>
            </a:r>
          </a:p>
          <a:p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Research with existing 60K residential radon data set: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-Climate/seasonal influence on radon gas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migration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Life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cycle of radon as it pertains to geologic units: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-sample geologic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units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to assess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major, minor, and trace elements using x-ray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	fluorescence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1019" y="219124"/>
            <a:ext cx="8951852" cy="646331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Radon potential maps based on geology are a great starting point, but data set has obvious limitations (lateral variation in a geologic unit, structure of home, residential testing issues).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1019" y="1143000"/>
            <a:ext cx="1781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Future Work</a:t>
            </a:r>
            <a:endParaRPr lang="en-US" sz="24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08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17253" y="2667000"/>
            <a:ext cx="899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22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8632" y="609600"/>
            <a:ext cx="77724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i="1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BREATHE</a:t>
            </a:r>
          </a:p>
          <a:p>
            <a:pPr marL="0" indent="0">
              <a:buNone/>
            </a:pPr>
            <a:endParaRPr lang="en-US" i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Bridging </a:t>
            </a:r>
            <a:r>
              <a:rPr 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 Efforts and Advocacy Toward Healthy Environments 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(BREATHE) is a multidisciplinary research, outreach, and practice collaborative of the UK College of Nursing with partners internal and external to UK. </a:t>
            </a: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 smtClean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Mission: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is to promote lung health and healthy environments to achieve health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equity.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8632" y="3735351"/>
            <a:ext cx="77724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i="1" u="sng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Kentucky Geological Survey (KGS)</a:t>
            </a:r>
          </a:p>
          <a:p>
            <a:pPr marL="0" indent="0">
              <a:buNone/>
            </a:pPr>
            <a:endParaRPr lang="en-US" i="1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Kentucky Geological Survey is a state supported research center and public resource within the University of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Kentucky. </a:t>
            </a: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Mission: conduct research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provide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unbiased information about geologic resources, environmental issues, and natural hazards affecting Kentucky.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413875"/>
            <a:ext cx="1852632" cy="7505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781000"/>
            <a:ext cx="2503538" cy="54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7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740311"/>
            <a:ext cx="5475264" cy="3409127"/>
          </a:xfrm>
          <a:prstGeom prst="rect">
            <a:avLst/>
          </a:prstGeom>
          <a:ln w="381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3116" y="469307"/>
            <a:ext cx="8937348" cy="175432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County-based radon map inspired the collaboration between KGS and BREATHE. 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Radon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data obtained by BREATHE researchers were analyzed by county and zip code; political boundaries are not, however, optimal for describing the extent of physical phenomena. 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Radon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levels have the potential to vary within a county, based on the context of geology.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748124"/>
            <a:ext cx="2540000" cy="3265714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>
            <a:off x="2895600" y="4141673"/>
            <a:ext cx="1168195" cy="552893"/>
          </a:xfrm>
          <a:prstGeom prst="rightArrow">
            <a:avLst/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77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4"/>
          <p:cNvSpPr>
            <a:spLocks noGrp="1"/>
          </p:cNvSpPr>
          <p:nvPr>
            <p:ph idx="1"/>
          </p:nvPr>
        </p:nvSpPr>
        <p:spPr>
          <a:xfrm>
            <a:off x="457200" y="1371600"/>
            <a:ext cx="7886700" cy="3629077"/>
          </a:xfrm>
        </p:spPr>
        <p:txBody>
          <a:bodyPr/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Kentucky leads the nation in the incidence of new lung cancer cases and lung cancer mortality.</a:t>
            </a:r>
          </a:p>
          <a:p>
            <a:pPr marL="0" indent="0">
              <a:buNone/>
            </a:pPr>
            <a:endParaRPr lang="en-US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Radon is the second leading cause of lung cancer.</a:t>
            </a:r>
          </a:p>
          <a:p>
            <a:endParaRPr lang="en-US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Those exposed to both radon </a:t>
            </a:r>
            <a:r>
              <a:rPr lang="en-US" sz="18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tobacco smoke are 10 times more likely to develop lung cancer.</a:t>
            </a:r>
          </a:p>
          <a:p>
            <a:endParaRPr lang="en-US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Kentucky has high radon potential (because of the geology), high smoking rates, and weak smoke-free protections.</a:t>
            </a:r>
          </a:p>
          <a:p>
            <a:endParaRPr lang="en-US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824134"/>
            <a:ext cx="2321951" cy="31293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2678" y="2208133"/>
            <a:ext cx="8456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Breakdown of Uranium-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-------&gt; Radium--------&gt;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Radon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--------&gt; Polonium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--------&gt;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Lead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3076" y="419841"/>
            <a:ext cx="86355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All rocks contain some uranium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Rocks with high Uranium: light colored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volcanics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, granites, dark shales, sedimentary rocks that contain phosphates, and metamorphic rocks derived from these rocks. 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19154" y="5466699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Parent material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12751" y="4625315"/>
            <a:ext cx="2040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aughter materials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38400" y="5956107"/>
            <a:ext cx="4579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Otton</a:t>
            </a:r>
            <a:r>
              <a:rPr lang="en-US" sz="12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James, 1992, The Geology of Radon, USGS General Interest pub</a:t>
            </a:r>
            <a:endParaRPr lang="en-US" sz="1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46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49" y="2900601"/>
            <a:ext cx="4848902" cy="314368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00" y="177969"/>
            <a:ext cx="2247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Radium--------&gt;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Radon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685800"/>
            <a:ext cx="838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Radium decays by ejecting an alpha particle (composed of two neutrons and two protons)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As the alpha particle is ejected, the newly formed radon atom recoils and is    shot      off in the opposite direction!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Alpha recoil most important factor affecting the release of radon from mineral grains in a rock or soil.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10" name="Explosion 2 9"/>
          <p:cNvSpPr/>
          <p:nvPr/>
        </p:nvSpPr>
        <p:spPr bwMode="auto">
          <a:xfrm>
            <a:off x="7315200" y="1371600"/>
            <a:ext cx="914400" cy="685800"/>
          </a:xfrm>
          <a:prstGeom prst="irregularSeal2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173" y="3810000"/>
            <a:ext cx="1706009" cy="12868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50133" y="6047601"/>
            <a:ext cx="4579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Otton</a:t>
            </a:r>
            <a:r>
              <a:rPr lang="en-US" sz="12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James, 1992, The Geology of Radon, USGS General Interest pub</a:t>
            </a:r>
            <a:endParaRPr lang="en-US" sz="1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59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91" b="2498"/>
          <a:stretch/>
        </p:blipFill>
        <p:spPr>
          <a:xfrm>
            <a:off x="409175" y="838200"/>
            <a:ext cx="3126631" cy="3886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1000" y="365949"/>
            <a:ext cx="3055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Mineral grains in a rock or soil: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807028" y="735281"/>
            <a:ext cx="32607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Radon atom can be shot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from a mineral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grain into: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the same mineral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grain </a:t>
            </a:r>
          </a:p>
          <a:p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• another mineral grain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pore space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water in pore space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3830" y="5187488"/>
            <a:ext cx="8559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Radon that enters pore space becomes available to movement.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4722116"/>
            <a:ext cx="4579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Otton</a:t>
            </a:r>
            <a:r>
              <a:rPr lang="en-US" sz="12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James, 1992, The Geology of Radon, USGS General Interest pub</a:t>
            </a:r>
            <a:endParaRPr lang="en-US" sz="1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09" b="40806"/>
          <a:stretch/>
        </p:blipFill>
        <p:spPr>
          <a:xfrm>
            <a:off x="3671557" y="1676400"/>
            <a:ext cx="1836192" cy="260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7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200" y="155192"/>
            <a:ext cx="89915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Radon movement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215871"/>
            <a:ext cx="2835237" cy="28627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40983" y="6123801"/>
            <a:ext cx="4579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Otton</a:t>
            </a:r>
            <a:r>
              <a:rPr lang="en-US" sz="12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, James, 1992, The Geology of Radon, USGS General Interest pub</a:t>
            </a:r>
            <a:endParaRPr lang="en-US" sz="1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" y="790489"/>
            <a:ext cx="8915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Radon is a gas, which makes it more mobile</a:t>
            </a:r>
          </a:p>
          <a:p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It travels through fractures and openings in rock or through pore space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The method and speed of radon movement through rock/soil is controlled by water in the pore space, the % of pore space, and the permeability of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rock/soil 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(“interconnectedness”)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215871"/>
            <a:ext cx="2840236" cy="278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1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11738</TotalTime>
  <Words>1005</Words>
  <Application>Microsoft Office PowerPoint</Application>
  <PresentationFormat>On-screen Show (4:3)</PresentationFormat>
  <Paragraphs>158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Garamond</vt:lpstr>
      <vt:lpstr>Wingdings</vt:lpstr>
      <vt:lpstr>Stream</vt:lpstr>
      <vt:lpstr>Using Geology to Communicate Radon Potential to the Public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Determination of Individual Calibration Factors</dc:title>
  <dc:creator>Phil</dc:creator>
  <cp:lastModifiedBy>Overfield, Bethany</cp:lastModifiedBy>
  <cp:revision>192</cp:revision>
  <dcterms:created xsi:type="dcterms:W3CDTF">2005-05-22T00:50:12Z</dcterms:created>
  <dcterms:modified xsi:type="dcterms:W3CDTF">2018-01-29T17:21:34Z</dcterms:modified>
</cp:coreProperties>
</file>